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3" r:id="rId3"/>
    <p:sldId id="304" r:id="rId4"/>
    <p:sldId id="306" r:id="rId5"/>
    <p:sldId id="297" r:id="rId6"/>
    <p:sldId id="258" r:id="rId7"/>
    <p:sldId id="257" r:id="rId8"/>
    <p:sldId id="298" r:id="rId9"/>
    <p:sldId id="259" r:id="rId10"/>
    <p:sldId id="260" r:id="rId11"/>
    <p:sldId id="305" r:id="rId12"/>
    <p:sldId id="30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83"/>
    <p:restoredTop sz="96327"/>
  </p:normalViewPr>
  <p:slideViewPr>
    <p:cSldViewPr snapToGrid="0">
      <p:cViewPr>
        <p:scale>
          <a:sx n="106" d="100"/>
          <a:sy n="106" d="100"/>
        </p:scale>
        <p:origin x="632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30T12:46:20.4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29556 682 8191,'-13'5'0,"9"3"5063,4-7-5063,18 7 2818,21-7-2818,16 2 0,-15-4 0,3-3 121,3-4 1,1-1-122,2 0 0,1-2 0,-3-2 0,-3-2 2690,-4 4 0,-3 1-2690,11-5 0,-15 5 0,-24 8 0,-5 2 0</inkml:trace>
  <inkml:trace contextRef="#ctx0" brushRef="#br0" timeOffset="391">30054 631 8191,'-24'19'0,"1"2"5063,18-11-5063,2 6 2818,6-2-2818,4 9 1719,0 3-1719,-3 12 6784,0 2-6784,-4 13 0,-6-18 0,-1-1 0,-3 18 0,1-22 0,-3-1 0,-15 13 0,2-15 0,-4 2 0,-1-18 0,4-8 0,-6-3 0,-2-13 0,-1-10 0,6-15 0,10 17 0,11 0 0</inkml:trace>
  <inkml:trace contextRef="#ctx0" brushRef="#br0" timeOffset="1193">30395 933 8191,'-9'-5'0,"0"-1"5063,0 1-5063,0 2 2818,-4-1-2818,-7 11 1719,-2 6-1719,-7 13 0,7 10 0,4-1 6784,11-3-6784,8-12 0,17-11 0,4-12 0,18-17 0,-3-16 0,-5 4 0,-10-2 0,-21 45 0,4 1 0,-6 16 0,13-10 0,-1-13 0,6-5 0,0-6 0,0-3 0,0-3 0,-3 4 0,2 0 0,-6 7 0,2 1 0,-5 7 0,0 0 0,-5 2 0,-3 10 0,-3-4 0,-2 5 0,7-14 0,3-10 0,12-10 0,12-9 0,9 1 0,3 4 0,-8 11 0,-16 12 0,-9 13 0,-7 8 0,-3 5 0,2-5 0,1-6 0,1-12 0,3-4 0</inkml:trace>
  <inkml:trace contextRef="#ctx0" brushRef="#br0" timeOffset="1951">31444 631 8191,'-45'5'0,"3"2"5063,6-6-5063,22 9 2818,32-5-2818,29 6 0,-20-6 0,2 0 859,9 2 1,-1 1-860,13 6 0,-9 0 0,-25 1 6784,-17-7-6784,-10 11 0,-3-7 0,-17 13 0,26-17 0,-4 8 0,23-14 0,-2 3 0,-7 2 0,-3 3 0,-8 4 0,-14 12 0,0-4 0,-7 2 0,10-10 0,9-8 0,4-4 0</inkml:trace>
  <inkml:trace contextRef="#ctx0" brushRef="#br0" timeOffset="2718">31794 721 8191,'-9'3'0,"0"1"5063,-1 4-5063,-3 10 2818,3 7-2818,1 28 0,11-23 1719,6 12-1719,13-30 0,4-6 0,20-7 0,-3-12 0,7-8 0,-14-5 6784,-13 3-6784,-13 3 0,-12 3 0,-9 3 0,-2 0 0,-4 5 0,1 0 0,4 6 0,4 1 0,5 2 0</inkml:trace>
  <inkml:trace contextRef="#ctx0" brushRef="#br0" timeOffset="3608">32222 954 24575,'-5'4'0,"1"5"0,0 17 0,-1 1 0,-14 25 0,4-10 0,-8 4 0,13-22 0,3-9 0</inkml:trace>
  <inkml:trace contextRef="#ctx0" brushRef="#br0" timeOffset="4091">32671 657 24575,'4'11'0,"4"-1"0,6-1 0,-1-3 0,-2 7 0,-6-5 0,-6 5 0,-6-1 0,-17 25 0,1-5 0,8-8 0,0 1 0,1 2 0,9-7 0,9-9 0,41-2 0,-10-11 0,2 2 0,0-1 0,4-8 0,-2 1 0,-19 4 0,-10-3 0,-5 6 0,-3-3 0</inkml:trace>
  <inkml:trace contextRef="#ctx0" brushRef="#br0" timeOffset="4599">32961 708 24575,'-3'-2'0,"5"-1"0,18-3 0,6-1 0,-1 2 0,-1 2 0,-11 5 0,-4 2 0,-7 3 0,-7 2 0,-9 7 0,-3 1 0,-7 7 0,7-7 0,5-1 0,12-7 0,9 1 0,11-1 0,12 5 0,3 4 0,11 6 0,-14 2 0,-8 3 0,-26 2 0,-14 8 0,-12-1 0,12-14 0,-1 0 0,-13 14 0,8-15 0,0 0 0,-13 14 0,13-19 0,1-1 0,-8 8 0,11-12 0,10-8 0</inkml:trace>
</inkml:ink>
</file>

<file path=ppt/media/image1.png>
</file>

<file path=ppt/media/image10.png>
</file>

<file path=ppt/media/image11.jpeg>
</file>

<file path=ppt/media/image12.png>
</file>

<file path=ppt/media/image2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BADC8-C451-1161-7CDB-74C54B75D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B9CBF7-1DB4-D1A2-D846-9CA4D18627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5D755-92FA-7738-5918-BEECCEC7E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05C17-B259-7238-BCA3-A6C4A297D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C042C-59E6-3840-9E42-6A2C1333E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228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CF5BE-0C20-80BC-88B3-FAB051227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0C44A0-5DFC-39EB-B9FE-6D46C7EB3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1906B-EFD5-50AA-6E35-9E5798014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FA65A-EDCB-9A15-DA2D-30CD400E9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C59AB-B8BF-EF1E-C06E-C9FEC4CB4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83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C89065-6CCE-A8BA-ABD2-D8E0FA59C8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4D2B2C-66F4-2D26-D95A-CA5894250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028E4F-D3C5-1099-174F-96FB15AC8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6D83C-2C7E-80F7-A894-96EE0891B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33670-742E-22A0-9457-DED77D530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091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AE45B-E439-8157-06E8-BB3E53B69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62529-1982-78C2-B203-53A0044CD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49BAF-7ABC-F534-2686-385FD0A78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7DCF8-1043-86D0-73A2-0D7D1DA4A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E0A96-E333-BC31-715B-C752FD1E9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538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1143F-0DAA-636B-FC68-400BDDB5E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AFF68-B686-FF55-A3FE-A4F1A0D13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10EB48-6783-8B2F-72AD-B737E9FCF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A17C5-EE10-C741-0EED-D3FBD4D24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75C1B-62CA-BB20-8D4C-FDC314E11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51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24C3B-3493-CF69-ADF6-C216E17E4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74822-1F3A-DE69-66DF-8A4AD91938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1FB857-64A0-3FEF-23CF-D0A962B81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03D6A8-C1A6-C62E-DBD6-8EF9B9484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7CC022-1FA1-FAB0-9593-4BD3F037E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2EC39-D5BE-FCEB-C138-4B04B2100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97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CBBFB-3A92-5240-6E34-A8B88FA36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67833-D82B-9DC4-1845-2D7178D6E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313223-F448-BC6C-123F-5BD025530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76EC6D-39EA-8A1D-E8AA-ADE5452A64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79786F-DA98-0AEB-919A-32C3C374B4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252EB4-5C1E-0FD3-3E98-F0EF05EAE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2855D9-FB69-20CD-DC9D-C16292285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0343D6-52C0-3724-5AD3-8CD0A5CD0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98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54AFC-E56C-43F0-2B2B-01077163E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81C5B1-0BD7-4396-500E-F076A4A1A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DBEF-6810-F4B7-7430-E8AF09E50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E09E1D-61EB-DA4C-A9D4-38D2652E0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255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DE51CC-63F7-2390-62A7-81562B9BC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A9D25E-D226-137E-D02C-5787392DC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EA25C7-2DC3-8144-1F49-94BA6EE1D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38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4616C-B6D5-156A-6F10-9A0EDAA7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34DE3-ABE2-A8CE-20C3-6BA11CBCA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25DB89-D948-050C-8121-B6A5C926E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DBD5E-0A1E-A4F2-83A3-5C83533F7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12DC3-F1A0-9E39-79AD-4F7FCB1FE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94CF61-C3BE-B0AD-D925-33B7EC48C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9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419E9-2C1A-680C-F021-F80454FB6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D16327-CAED-1815-36BB-21A19B8996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D4E98E-46CD-018D-6840-ACAFEAB6C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4A4F75-5952-E90A-9779-34742790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D83F79-1177-8E25-75EA-DFF404824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DA8842-B9FC-1D1E-1440-DFE22B6D7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18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B9DF81-E1BD-1B72-75CB-119051E16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7976D4-A460-1C33-E601-91F5ED178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4EAA2-54AD-EED3-0D5C-3B5B5B1027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4CADA5-130E-7B4D-8CF6-679F5ED4992E}" type="datetimeFigureOut">
              <a:rPr lang="en-US" smtClean="0"/>
              <a:t>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B9696-AD3F-3220-BC49-91D969BFC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3CF24-B499-735A-94E8-F07045D302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06DFD-A88D-604E-91AC-B7D46BFD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664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AD381-4AEC-BDC0-2AE8-48DC960F08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Genomic Data Visualization:</a:t>
            </a:r>
            <a:br>
              <a:rPr lang="en-US" dirty="0"/>
            </a:br>
            <a:r>
              <a:rPr lang="en-US" dirty="0"/>
              <a:t>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480941-E518-225B-5CF3-47F9AE1475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Prof. Jean Fan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2B0D926-83B7-6A01-2C75-FFE1D8950D6E}"/>
                  </a:ext>
                </a:extLst>
              </p14:cNvPr>
              <p14:cNvContentPartPr/>
              <p14:nvPr/>
            </p14:nvContentPartPr>
            <p14:xfrm>
              <a:off x="10634040" y="212400"/>
              <a:ext cx="1314000" cy="2516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2B0D926-83B7-6A01-2C75-FFE1D8950D6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24680" y="203040"/>
                <a:ext cx="1332720" cy="27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04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78A8A-3F49-2BEC-6099-B8E540695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strategies</a:t>
            </a:r>
          </a:p>
        </p:txBody>
      </p:sp>
      <p:pic>
        <p:nvPicPr>
          <p:cNvPr id="4098" name="Picture 2" descr="STARmap – three-dimensional intact-tissue sequencing of single-cell  transcriptional states | RNA-Seq Blog">
            <a:extLst>
              <a:ext uri="{FF2B5EF4-FFF2-40B4-BE49-F238E27FC236}">
                <a16:creationId xmlns:a16="http://schemas.microsoft.com/office/drawing/2014/main" id="{CCF6CD7C-C2A1-EB76-DAEC-9DEA1090C2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45"/>
          <a:stretch/>
        </p:blipFill>
        <p:spPr bwMode="auto">
          <a:xfrm>
            <a:off x="623047" y="2724401"/>
            <a:ext cx="6781800" cy="2724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Multiplexed detection of RNA using MERFISH and branched DNA amplification |  Scientific Reports">
            <a:extLst>
              <a:ext uri="{FF2B5EF4-FFF2-40B4-BE49-F238E27FC236}">
                <a16:creationId xmlns:a16="http://schemas.microsoft.com/office/drawing/2014/main" id="{446BE2CB-AA4C-355C-12AD-965873E34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6864" y="1027906"/>
            <a:ext cx="3889838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6529B6-5EB4-2D0B-68FE-C6741AED501F}"/>
              </a:ext>
            </a:extLst>
          </p:cNvPr>
          <p:cNvSpPr txBox="1"/>
          <p:nvPr/>
        </p:nvSpPr>
        <p:spPr>
          <a:xfrm>
            <a:off x="6771606" y="6308209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www.nature.com</a:t>
            </a:r>
            <a:r>
              <a:rPr lang="en-US" dirty="0"/>
              <a:t>/articles/s41598-019-43943-8</a:t>
            </a:r>
          </a:p>
        </p:txBody>
      </p:sp>
    </p:spTree>
    <p:extLst>
      <p:ext uri="{BB962C8B-B14F-4D97-AF65-F5344CB8AC3E}">
        <p14:creationId xmlns:p14="http://schemas.microsoft.com/office/powerpoint/2010/main" val="2560143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B6CE1-E13F-17E8-3CB4-BCD2FDC56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 versus decoded data</a:t>
            </a:r>
          </a:p>
        </p:txBody>
      </p:sp>
      <p:pic>
        <p:nvPicPr>
          <p:cNvPr id="4" name="Picture 2" descr="Multiplexed imaging of high-density libraries of RNAs with MERFISH and  expansion microscopy | Scientific Reports">
            <a:extLst>
              <a:ext uri="{FF2B5EF4-FFF2-40B4-BE49-F238E27FC236}">
                <a16:creationId xmlns:a16="http://schemas.microsoft.com/office/drawing/2014/main" id="{1662E9FF-FD2D-31A8-FB19-D5186A1E3A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1" r="66553"/>
          <a:stretch/>
        </p:blipFill>
        <p:spPr bwMode="auto">
          <a:xfrm rot="16200000">
            <a:off x="3798094" y="-644525"/>
            <a:ext cx="4595812" cy="9291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037EED-3BE8-834C-4041-A60C45732045}"/>
              </a:ext>
            </a:extLst>
          </p:cNvPr>
          <p:cNvSpPr txBox="1"/>
          <p:nvPr/>
        </p:nvSpPr>
        <p:spPr>
          <a:xfrm>
            <a:off x="1450180" y="1506022"/>
            <a:ext cx="17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imaging round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16B009-9D5A-8AED-7932-7181EB73161A}"/>
              </a:ext>
            </a:extLst>
          </p:cNvPr>
          <p:cNvSpPr txBox="1"/>
          <p:nvPr/>
        </p:nvSpPr>
        <p:spPr>
          <a:xfrm>
            <a:off x="6208178" y="1506022"/>
            <a:ext cx="1487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Decoded data</a:t>
            </a:r>
          </a:p>
        </p:txBody>
      </p:sp>
    </p:spTree>
    <p:extLst>
      <p:ext uri="{BB962C8B-B14F-4D97-AF65-F5344CB8AC3E}">
        <p14:creationId xmlns:p14="http://schemas.microsoft.com/office/powerpoint/2010/main" val="692253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AD381-4AEC-BDC0-2AE8-48DC960F0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721" y="1625050"/>
            <a:ext cx="9144000" cy="3607899"/>
          </a:xfrm>
        </p:spPr>
        <p:txBody>
          <a:bodyPr>
            <a:normAutofit fontScale="90000"/>
          </a:bodyPr>
          <a:lstStyle/>
          <a:p>
            <a:r>
              <a:rPr lang="en-US" dirty="0"/>
              <a:t>Quiz:</a:t>
            </a:r>
            <a:br>
              <a:rPr lang="en-US" dirty="0"/>
            </a:br>
            <a:r>
              <a:rPr lang="en-US" dirty="0" err="1"/>
              <a:t>bit.ly</a:t>
            </a:r>
            <a:r>
              <a:rPr lang="en-US" dirty="0"/>
              <a:t>/GDV23_quiz1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when you’re done:</a:t>
            </a:r>
            <a:br>
              <a:rPr lang="en-US" dirty="0"/>
            </a:br>
            <a:r>
              <a:rPr lang="en-US" dirty="0" err="1"/>
              <a:t>bit.ly</a:t>
            </a:r>
            <a:r>
              <a:rPr lang="en-US" dirty="0"/>
              <a:t>/GDV23_rc</a:t>
            </a:r>
          </a:p>
        </p:txBody>
      </p:sp>
      <p:pic>
        <p:nvPicPr>
          <p:cNvPr id="4" name="Picture 3" descr="Text&#10;&#10;Description automatically generated with low confidence">
            <a:extLst>
              <a:ext uri="{FF2B5EF4-FFF2-40B4-BE49-F238E27FC236}">
                <a16:creationId xmlns:a16="http://schemas.microsoft.com/office/drawing/2014/main" id="{F0186A72-B613-0026-768A-DE0292FDA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279" y="0"/>
            <a:ext cx="30614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902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9D752-06D8-DFD9-FF10-1F03C1368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E57B0-81A8-DC79-4FB2-E9A4AC6DC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based on reflection cards and for quiz</a:t>
            </a:r>
          </a:p>
          <a:p>
            <a:r>
              <a:rPr lang="en-US" dirty="0"/>
              <a:t>Quiz (note: will be dropped from your final grade if it does not help)</a:t>
            </a:r>
          </a:p>
          <a:p>
            <a:r>
              <a:rPr lang="en-US" dirty="0"/>
              <a:t>Note: </a:t>
            </a:r>
            <a:r>
              <a:rPr lang="en-US" dirty="0">
                <a:effectLst/>
                <a:latin typeface="Calibri" panose="020F0502020204030204" pitchFamily="34" charset="0"/>
              </a:rPr>
              <a:t>last day to add classes is this Friday</a:t>
            </a:r>
          </a:p>
        </p:txBody>
      </p:sp>
    </p:spTree>
    <p:extLst>
      <p:ext uri="{BB962C8B-B14F-4D97-AF65-F5344CB8AC3E}">
        <p14:creationId xmlns:p14="http://schemas.microsoft.com/office/powerpoint/2010/main" val="2110065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5F224-668B-68F3-64A5-3C8FC4D1E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HW1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50F65-13B4-486D-875E-B7E3CFE46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welcome to make as many pulls (submit) as you want before the deadline</a:t>
            </a:r>
          </a:p>
          <a:p>
            <a:r>
              <a:rPr lang="en-US" dirty="0"/>
              <a:t>Please don’t take my example as a gold-standard (it is an intentionally a poor example)</a:t>
            </a:r>
          </a:p>
          <a:p>
            <a:pPr lvl="1"/>
            <a:r>
              <a:rPr lang="en-US" dirty="0"/>
              <a:t>Think critically and explain how you are applying data visualization principles e.g. why are you encoding information the way you did? </a:t>
            </a:r>
          </a:p>
          <a:p>
            <a:r>
              <a:rPr lang="en-US" dirty="0"/>
              <a:t>If you used references, please include them as links at the end of the markdown file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768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8245C-7C3E-4D42-4C5B-608378EBF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table </a:t>
            </a:r>
            <a:r>
              <a:rPr lang="en-US" i="0" dirty="0">
                <a:effectLst/>
              </a:rPr>
              <a:t>about perceptiveness of visual encodings</a:t>
            </a:r>
            <a:r>
              <a:rPr lang="en-US" dirty="0"/>
              <a:t> is your friend</a:t>
            </a:r>
          </a:p>
        </p:txBody>
      </p:sp>
      <p:pic>
        <p:nvPicPr>
          <p:cNvPr id="4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B41C3E0-678E-BC4B-C076-EC3A6D799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112"/>
          <a:stretch/>
        </p:blipFill>
        <p:spPr>
          <a:xfrm>
            <a:off x="1234251" y="1690688"/>
            <a:ext cx="9723498" cy="5167312"/>
          </a:xfrm>
        </p:spPr>
      </p:pic>
    </p:spTree>
    <p:extLst>
      <p:ext uri="{BB962C8B-B14F-4D97-AF65-F5344CB8AC3E}">
        <p14:creationId xmlns:p14="http://schemas.microsoft.com/office/powerpoint/2010/main" val="3439990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75228-EC30-C654-BC1C-6DA6062E0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975"/>
            <a:ext cx="10515600" cy="1325563"/>
          </a:xfrm>
        </p:spPr>
        <p:txBody>
          <a:bodyPr/>
          <a:lstStyle/>
          <a:p>
            <a:r>
              <a:rPr lang="en-US" dirty="0"/>
              <a:t>Describing and comparing data visualizations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F0DC2C-1C1A-6F47-AEC4-1764040E34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64"/>
          <a:stretch/>
        </p:blipFill>
        <p:spPr>
          <a:xfrm>
            <a:off x="4444076" y="1854542"/>
            <a:ext cx="2318427" cy="22719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97AD812-22D2-E7CA-3B96-78684F1D692B}"/>
              </a:ext>
            </a:extLst>
          </p:cNvPr>
          <p:cNvSpPr txBox="1"/>
          <p:nvPr/>
        </p:nvSpPr>
        <p:spPr>
          <a:xfrm>
            <a:off x="1004008" y="1472101"/>
            <a:ext cx="447603" cy="5100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7AB4EC-C2E3-8111-8A93-2EC38624159A}"/>
              </a:ext>
            </a:extLst>
          </p:cNvPr>
          <p:cNvSpPr txBox="1"/>
          <p:nvPr/>
        </p:nvSpPr>
        <p:spPr>
          <a:xfrm>
            <a:off x="4009756" y="1454186"/>
            <a:ext cx="434321" cy="5100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9031561-B0C1-A341-0AA1-8362260EB6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838" t="13173" b="30958"/>
          <a:stretch/>
        </p:blipFill>
        <p:spPr>
          <a:xfrm>
            <a:off x="4966673" y="4126530"/>
            <a:ext cx="1293629" cy="1219875"/>
          </a:xfrm>
          <a:prstGeom prst="rect">
            <a:avLst/>
          </a:prstGeom>
        </p:spPr>
      </p:pic>
      <p:pic>
        <p:nvPicPr>
          <p:cNvPr id="17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9588C48-AD8E-C681-F03A-049901EFA4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26112"/>
          <a:stretch/>
        </p:blipFill>
        <p:spPr>
          <a:xfrm>
            <a:off x="7173207" y="1715580"/>
            <a:ext cx="4832914" cy="2568333"/>
          </a:xfr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8B2F70C7-FAE1-C755-A25B-C3E04FB379CF}"/>
              </a:ext>
            </a:extLst>
          </p:cNvPr>
          <p:cNvGrpSpPr/>
          <p:nvPr/>
        </p:nvGrpSpPr>
        <p:grpSpPr>
          <a:xfrm>
            <a:off x="1508462" y="1964213"/>
            <a:ext cx="1787615" cy="3308203"/>
            <a:chOff x="1184086" y="1978173"/>
            <a:chExt cx="1787615" cy="330820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0A4471C-B5F0-1248-B7CD-C2431CFCC4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4614" r="69381"/>
            <a:stretch/>
          </p:blipFill>
          <p:spPr>
            <a:xfrm>
              <a:off x="1668771" y="1982128"/>
              <a:ext cx="353212" cy="330424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8CCDDB4-CDD3-2F48-4E85-C2D9BD83AE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8381" r="55652"/>
            <a:stretch/>
          </p:blipFill>
          <p:spPr>
            <a:xfrm>
              <a:off x="2332085" y="1982128"/>
              <a:ext cx="352372" cy="3304248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6D98246-E4C4-F072-6226-D5DCBC9328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0462" r="2987"/>
            <a:stretch/>
          </p:blipFill>
          <p:spPr>
            <a:xfrm>
              <a:off x="2008737" y="1982128"/>
              <a:ext cx="365261" cy="3304248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12F128E-11B5-5853-A279-639102FF21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6186" r="30603"/>
            <a:stretch/>
          </p:blipFill>
          <p:spPr>
            <a:xfrm>
              <a:off x="2680164" y="1982128"/>
              <a:ext cx="291537" cy="3304248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4CBAD20-3CB6-6A48-E863-0DFA36BE73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817" r="83655"/>
            <a:stretch/>
          </p:blipFill>
          <p:spPr>
            <a:xfrm>
              <a:off x="1184086" y="1982128"/>
              <a:ext cx="232342" cy="3304248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9CF143FB-6783-9605-0E1C-5691BCE496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3165" r="44444"/>
            <a:stretch/>
          </p:blipFill>
          <p:spPr>
            <a:xfrm>
              <a:off x="1404925" y="1978173"/>
              <a:ext cx="273430" cy="3304248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57D4BBB-83B1-6E45-0C6A-05876EFC9CF0}"/>
              </a:ext>
            </a:extLst>
          </p:cNvPr>
          <p:cNvSpPr txBox="1"/>
          <p:nvPr/>
        </p:nvSpPr>
        <p:spPr>
          <a:xfrm rot="16200000">
            <a:off x="842234" y="2788984"/>
            <a:ext cx="1228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abundance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E95BE0-84A6-6CAE-FCDA-CB437DE71EAD}"/>
              </a:ext>
            </a:extLst>
          </p:cNvPr>
          <p:cNvSpPr txBox="1"/>
          <p:nvPr/>
        </p:nvSpPr>
        <p:spPr>
          <a:xfrm rot="16200000">
            <a:off x="3704174" y="2691354"/>
            <a:ext cx="1228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abundance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6BA887-779B-1C39-058C-BDA0F7D0EB41}"/>
              </a:ext>
            </a:extLst>
          </p:cNvPr>
          <p:cNvSpPr txBox="1"/>
          <p:nvPr/>
        </p:nvSpPr>
        <p:spPr>
          <a:xfrm>
            <a:off x="1624633" y="5668214"/>
            <a:ext cx="91311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My goal is to make more salient that healthy samples have consistently lower cell-type abundance compared to diseased samples. Which data visualization do you prefer and why?</a:t>
            </a:r>
          </a:p>
          <a:p>
            <a:pPr algn="ctr"/>
            <a:r>
              <a:rPr lang="en-US" dirty="0"/>
              <a:t>-&gt; we prefer B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CE23F27-8ED7-BC09-AFDA-816124C31656}"/>
              </a:ext>
            </a:extLst>
          </p:cNvPr>
          <p:cNvSpPr txBox="1"/>
          <p:nvPr/>
        </p:nvSpPr>
        <p:spPr>
          <a:xfrm>
            <a:off x="7930898" y="4251041"/>
            <a:ext cx="36297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Abundance as quantitative data type</a:t>
            </a:r>
          </a:p>
          <a:p>
            <a:r>
              <a:rPr lang="en-US" dirty="0"/>
              <a:t>Cell-types as categorical</a:t>
            </a:r>
          </a:p>
          <a:p>
            <a:r>
              <a:rPr lang="en-US" dirty="0"/>
              <a:t>Healthy vs Disease as categorical</a:t>
            </a:r>
          </a:p>
        </p:txBody>
      </p:sp>
    </p:spTree>
    <p:extLst>
      <p:ext uri="{BB962C8B-B14F-4D97-AF65-F5344CB8AC3E}">
        <p14:creationId xmlns:p14="http://schemas.microsoft.com/office/powerpoint/2010/main" val="1093180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A1C7D-9D91-3D41-E1A0-80C98069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binary barcodes vs MHD4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A50C4-C0BE-BF69-BBFB-C9E88B659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35746" cy="4351338"/>
          </a:xfrm>
        </p:spPr>
        <p:txBody>
          <a:bodyPr/>
          <a:lstStyle/>
          <a:p>
            <a:r>
              <a:rPr lang="en-US" dirty="0"/>
              <a:t>Using all possible binary barcodes, I can in theory decode 2^N genes across N rounds of imaging</a:t>
            </a:r>
          </a:p>
          <a:p>
            <a:r>
              <a:rPr lang="en-US" dirty="0"/>
              <a:t>Using a MHD4 code, how many less genes can I decode across N rounds of imaging?</a:t>
            </a:r>
          </a:p>
          <a:p>
            <a:pPr lvl="1"/>
            <a:endParaRPr lang="en-US" dirty="0"/>
          </a:p>
        </p:txBody>
      </p:sp>
      <p:pic>
        <p:nvPicPr>
          <p:cNvPr id="2050" name="Picture 2" descr="MERFISH – Boettiger Lab">
            <a:extLst>
              <a:ext uri="{FF2B5EF4-FFF2-40B4-BE49-F238E27FC236}">
                <a16:creationId xmlns:a16="http://schemas.microsoft.com/office/drawing/2014/main" id="{C6414F9B-DF90-D5B3-1CB8-AABB285619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873500"/>
            <a:ext cx="107569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A6DA88-C96F-4D34-F363-96A0EA14F946}"/>
              </a:ext>
            </a:extLst>
          </p:cNvPr>
          <p:cNvSpPr txBox="1"/>
          <p:nvPr/>
        </p:nvSpPr>
        <p:spPr>
          <a:xfrm>
            <a:off x="6812280" y="6488668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www.science.org</a:t>
            </a:r>
            <a:r>
              <a:rPr lang="en-US" dirty="0"/>
              <a:t>/</a:t>
            </a:r>
            <a:r>
              <a:rPr lang="en-US" dirty="0" err="1"/>
              <a:t>doi</a:t>
            </a:r>
            <a:r>
              <a:rPr lang="en-US" dirty="0"/>
              <a:t>/10.1126/science.aaa6090</a:t>
            </a:r>
          </a:p>
        </p:txBody>
      </p:sp>
    </p:spTree>
    <p:extLst>
      <p:ext uri="{BB962C8B-B14F-4D97-AF65-F5344CB8AC3E}">
        <p14:creationId xmlns:p14="http://schemas.microsoft.com/office/powerpoint/2010/main" val="3624589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A1C7D-9D91-3D41-E1A0-80C98069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limitations of </a:t>
            </a:r>
            <a:r>
              <a:rPr lang="en-US" dirty="0" err="1"/>
              <a:t>smFISH</a:t>
            </a:r>
            <a:r>
              <a:rPr lang="en-US" dirty="0"/>
              <a:t>/MERFISH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A50C4-C0BE-BF69-BBFB-C9E88B659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If I need 20 nucleotides for each probe, and 16 probes with a fluorophore each to have a sufficiently bright spot, what is the shortest gene (in terms of number of nucleotides) I can image with </a:t>
            </a:r>
            <a:r>
              <a:rPr lang="en-US" dirty="0" err="1"/>
              <a:t>smFISH</a:t>
            </a:r>
            <a:r>
              <a:rPr lang="en-US" dirty="0"/>
              <a:t> (based on this design)?</a:t>
            </a:r>
          </a:p>
          <a:p>
            <a:pPr lvl="1"/>
            <a:r>
              <a:rPr lang="en-US" dirty="0"/>
              <a:t>20*16 -&gt; probes do not overlap</a:t>
            </a:r>
          </a:p>
          <a:p>
            <a:pPr lvl="1"/>
            <a:r>
              <a:rPr lang="en-US" dirty="0"/>
              <a:t>How long is a microRNA?</a:t>
            </a:r>
          </a:p>
          <a:p>
            <a:pPr lvl="2"/>
            <a:r>
              <a:rPr lang="en-US" dirty="0"/>
              <a:t>22 bp</a:t>
            </a:r>
          </a:p>
          <a:p>
            <a:pPr lvl="1"/>
            <a:r>
              <a:rPr lang="en-US" dirty="0"/>
              <a:t>Can I image microRNAs?</a:t>
            </a:r>
          </a:p>
          <a:p>
            <a:pPr lvl="2"/>
            <a:endParaRPr lang="en-U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549694FF-6CCE-386A-4B3A-88A1106C14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286" b="26784"/>
          <a:stretch/>
        </p:blipFill>
        <p:spPr bwMode="auto">
          <a:xfrm>
            <a:off x="7126742" y="1639685"/>
            <a:ext cx="4227058" cy="4754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59442E-C686-1662-9E5F-4D6ACDF83BAE}"/>
              </a:ext>
            </a:extLst>
          </p:cNvPr>
          <p:cNvSpPr txBox="1"/>
          <p:nvPr/>
        </p:nvSpPr>
        <p:spPr>
          <a:xfrm>
            <a:off x="6396445" y="6394596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www.ncbi.nlm.nih.gov</a:t>
            </a:r>
            <a:r>
              <a:rPr lang="en-US" dirty="0"/>
              <a:t>/</a:t>
            </a:r>
            <a:r>
              <a:rPr lang="en-US" dirty="0" err="1"/>
              <a:t>pmc</a:t>
            </a:r>
            <a:r>
              <a:rPr lang="en-US" dirty="0"/>
              <a:t>/articles/PMC6668020/</a:t>
            </a:r>
          </a:p>
        </p:txBody>
      </p:sp>
    </p:spTree>
    <p:extLst>
      <p:ext uri="{BB962C8B-B14F-4D97-AF65-F5344CB8AC3E}">
        <p14:creationId xmlns:p14="http://schemas.microsoft.com/office/powerpoint/2010/main" val="3487196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A1C7D-9D91-3D41-E1A0-80C98069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limitations of </a:t>
            </a:r>
            <a:r>
              <a:rPr lang="en-US" dirty="0" err="1"/>
              <a:t>smFISH</a:t>
            </a:r>
            <a:r>
              <a:rPr lang="en-US" dirty="0"/>
              <a:t>/MERFISH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A50C4-C0BE-BF69-BBFB-C9E88B659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05313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Why are some spots bigger (and brighter) than others?</a:t>
            </a:r>
          </a:p>
          <a:p>
            <a:pPr lvl="1"/>
            <a:r>
              <a:rPr lang="en-US" dirty="0"/>
              <a:t>More probes than others</a:t>
            </a:r>
          </a:p>
          <a:p>
            <a:pPr lvl="2"/>
            <a:r>
              <a:rPr lang="en-US" dirty="0"/>
              <a:t>Targeting regions are different thermodynamics (high GC rich regions)</a:t>
            </a:r>
          </a:p>
          <a:p>
            <a:pPr lvl="2"/>
            <a:r>
              <a:rPr lang="en-US" dirty="0"/>
              <a:t>Modifications and other things that prohibit binding of probes</a:t>
            </a:r>
          </a:p>
          <a:p>
            <a:pPr lvl="1"/>
            <a:r>
              <a:rPr lang="en-US" dirty="0" err="1"/>
              <a:t>Offtarget</a:t>
            </a:r>
            <a:r>
              <a:rPr lang="en-US" dirty="0"/>
              <a:t> binding -&gt; some faint spots are false positives</a:t>
            </a:r>
          </a:p>
          <a:p>
            <a:pPr lvl="1"/>
            <a:r>
              <a:rPr lang="en-US" dirty="0"/>
              <a:t>Big spots could be 2 RNAs right next to each other</a:t>
            </a:r>
          </a:p>
          <a:p>
            <a:pPr lvl="2"/>
            <a:r>
              <a:rPr lang="en-US" dirty="0"/>
              <a:t>“Optical crowding”</a:t>
            </a:r>
          </a:p>
          <a:p>
            <a:pPr lvl="1"/>
            <a:r>
              <a:rPr lang="en-US" dirty="0"/>
              <a:t>Some spots are out of focus</a:t>
            </a:r>
          </a:p>
          <a:p>
            <a:pPr lvl="2"/>
            <a:endParaRPr lang="en-U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549694FF-6CCE-386A-4B3A-88A1106C14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0" t="30412" r="61714" b="32149"/>
          <a:stretch/>
        </p:blipFill>
        <p:spPr bwMode="auto">
          <a:xfrm>
            <a:off x="5843587" y="1643716"/>
            <a:ext cx="5929313" cy="4715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59442E-C686-1662-9E5F-4D6ACDF83BAE}"/>
              </a:ext>
            </a:extLst>
          </p:cNvPr>
          <p:cNvSpPr txBox="1"/>
          <p:nvPr/>
        </p:nvSpPr>
        <p:spPr>
          <a:xfrm>
            <a:off x="6396445" y="6394596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www.ncbi.nlm.nih.gov</a:t>
            </a:r>
            <a:r>
              <a:rPr lang="en-US" dirty="0"/>
              <a:t>/</a:t>
            </a:r>
            <a:r>
              <a:rPr lang="en-US" dirty="0" err="1"/>
              <a:t>pmc</a:t>
            </a:r>
            <a:r>
              <a:rPr lang="en-US" dirty="0"/>
              <a:t>/articles/PMC6668020/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C8D374-D12D-178A-CE8C-D9FEBB1EDC08}"/>
              </a:ext>
            </a:extLst>
          </p:cNvPr>
          <p:cNvCxnSpPr/>
          <p:nvPr/>
        </p:nvCxnSpPr>
        <p:spPr>
          <a:xfrm flipH="1">
            <a:off x="7986713" y="2528887"/>
            <a:ext cx="428625" cy="64293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97B8D71-3D09-83C3-A553-EFB95DFA0A46}"/>
              </a:ext>
            </a:extLst>
          </p:cNvPr>
          <p:cNvCxnSpPr/>
          <p:nvPr/>
        </p:nvCxnSpPr>
        <p:spPr>
          <a:xfrm flipH="1">
            <a:off x="9389470" y="4892815"/>
            <a:ext cx="428625" cy="64293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448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A1C7D-9D91-3D41-E1A0-80C98069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limitations of </a:t>
            </a:r>
            <a:r>
              <a:rPr lang="en-US" dirty="0" err="1"/>
              <a:t>smFISH</a:t>
            </a:r>
            <a:r>
              <a:rPr lang="en-US" dirty="0"/>
              <a:t>/MERFISH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A50C4-C0BE-BF69-BBFB-C9E88B659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6923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 am designing a gene “codebook” for my MERFISH experiment to be done across 5 rounds of imaging</a:t>
            </a:r>
          </a:p>
          <a:p>
            <a:r>
              <a:rPr lang="en-US" dirty="0"/>
              <a:t>My codebook is such that each gene has at most two “on bits” (two 1s) </a:t>
            </a:r>
          </a:p>
          <a:p>
            <a:pPr lvl="1"/>
            <a:r>
              <a:rPr lang="en-US" dirty="0"/>
              <a:t>11000</a:t>
            </a:r>
          </a:p>
          <a:p>
            <a:pPr lvl="1"/>
            <a:r>
              <a:rPr lang="en-US" dirty="0"/>
              <a:t>01100</a:t>
            </a:r>
          </a:p>
          <a:p>
            <a:pPr lvl="1"/>
            <a:r>
              <a:rPr lang="en-US" dirty="0"/>
              <a:t>10010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What is the shortest gene (in terms of number of nucleotides) I can decode?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0535C0-B824-416D-2E55-3AE99C41B4A5}"/>
              </a:ext>
            </a:extLst>
          </p:cNvPr>
          <p:cNvSpPr txBox="1"/>
          <p:nvPr/>
        </p:nvSpPr>
        <p:spPr>
          <a:xfrm>
            <a:off x="6812280" y="6486613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www.science.org</a:t>
            </a:r>
            <a:r>
              <a:rPr lang="en-US" dirty="0"/>
              <a:t>/</a:t>
            </a:r>
            <a:r>
              <a:rPr lang="en-US" dirty="0" err="1"/>
              <a:t>doi</a:t>
            </a:r>
            <a:r>
              <a:rPr lang="en-US" dirty="0"/>
              <a:t>/10.1126/science.aaa6090</a:t>
            </a:r>
          </a:p>
        </p:txBody>
      </p:sp>
      <p:pic>
        <p:nvPicPr>
          <p:cNvPr id="7" name="Picture 6" descr="Arrow&#10;&#10;Description automatically generated with medium confidence">
            <a:extLst>
              <a:ext uri="{FF2B5EF4-FFF2-40B4-BE49-F238E27FC236}">
                <a16:creationId xmlns:a16="http://schemas.microsoft.com/office/drawing/2014/main" id="{A4F3F8B9-D5AA-18F9-0CD6-B0F49D4DD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805" y="2141037"/>
            <a:ext cx="5469234" cy="304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31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4301</TotalTime>
  <Words>557</Words>
  <Application>Microsoft Macintosh PowerPoint</Application>
  <PresentationFormat>Widescreen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 2013 - 2022</vt:lpstr>
      <vt:lpstr>Genomic Data Visualization: Review</vt:lpstr>
      <vt:lpstr>Lesson goals</vt:lpstr>
      <vt:lpstr>Notes on HW1</vt:lpstr>
      <vt:lpstr>This table about perceptiveness of visual encodings is your friend</vt:lpstr>
      <vt:lpstr>Describing and comparing data visualizations</vt:lpstr>
      <vt:lpstr>All binary barcodes vs MHD4 code</vt:lpstr>
      <vt:lpstr>Potential limitations of smFISH/MERFISH</vt:lpstr>
      <vt:lpstr>Potential limitations of smFISH/MERFISH</vt:lpstr>
      <vt:lpstr>Potential limitations of smFISH/MERFISH</vt:lpstr>
      <vt:lpstr>Alternative strategies</vt:lpstr>
      <vt:lpstr>Raw versus decoded data</vt:lpstr>
      <vt:lpstr>Quiz: bit.ly/GDV23_quiz1  when you’re done: bit.ly/GDV23_rc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Review</dc:title>
  <dc:creator>Jean Fan</dc:creator>
  <cp:lastModifiedBy>Jean Fan</cp:lastModifiedBy>
  <cp:revision>11</cp:revision>
  <dcterms:created xsi:type="dcterms:W3CDTF">2023-01-27T15:24:04Z</dcterms:created>
  <dcterms:modified xsi:type="dcterms:W3CDTF">2023-01-30T15:05:35Z</dcterms:modified>
</cp:coreProperties>
</file>

<file path=docProps/thumbnail.jpeg>
</file>